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65" r:id="rId4"/>
    <p:sldId id="266" r:id="rId5"/>
    <p:sldId id="267" r:id="rId6"/>
    <p:sldId id="268" r:id="rId7"/>
    <p:sldId id="263" r:id="rId8"/>
    <p:sldId id="269" r:id="rId9"/>
    <p:sldId id="270" r:id="rId10"/>
    <p:sldId id="271" r:id="rId11"/>
    <p:sldId id="257" r:id="rId12"/>
    <p:sldId id="258" r:id="rId13"/>
    <p:sldId id="259" r:id="rId14"/>
    <p:sldId id="260" r:id="rId15"/>
    <p:sldId id="261" r:id="rId16"/>
    <p:sldId id="262"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9" d="100"/>
          <a:sy n="69" d="100"/>
        </p:scale>
        <p:origin x="3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980C50-BBAE-444D-91E2-7589EB875E5B}"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EA299-743A-40B7-BD7D-3FEF67148F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41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80C50-BBAE-444D-91E2-7589EB875E5B}"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132150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80C50-BBAE-444D-91E2-7589EB875E5B}"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288515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80C50-BBAE-444D-91E2-7589EB875E5B}"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87199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80C50-BBAE-444D-91E2-7589EB875E5B}"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EA299-743A-40B7-BD7D-3FEF67148F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06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980C50-BBAE-444D-91E2-7589EB875E5B}"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3059972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980C50-BBAE-444D-91E2-7589EB875E5B}" type="datetimeFigureOut">
              <a:rPr lang="en-US" smtClean="0"/>
              <a:t>3/22/2022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429067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980C50-BBAE-444D-91E2-7589EB875E5B}" type="datetimeFigureOut">
              <a:rPr lang="en-US" smtClean="0"/>
              <a:t>3/22/2022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271402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980C50-BBAE-444D-91E2-7589EB875E5B}" type="datetimeFigureOut">
              <a:rPr lang="en-US" smtClean="0"/>
              <a:t>3/22/2022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35324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980C50-BBAE-444D-91E2-7589EB875E5B}" type="datetimeFigureOut">
              <a:rPr lang="en-US" smtClean="0"/>
              <a:t>3/22/2022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AEA299-743A-40B7-BD7D-3FEF67148FA8}" type="slidenum">
              <a:rPr lang="en-US" smtClean="0"/>
              <a:t>‹#›</a:t>
            </a:fld>
            <a:endParaRPr lang="en-US"/>
          </a:p>
        </p:txBody>
      </p:sp>
    </p:spTree>
    <p:extLst>
      <p:ext uri="{BB962C8B-B14F-4D97-AF65-F5344CB8AC3E}">
        <p14:creationId xmlns:p14="http://schemas.microsoft.com/office/powerpoint/2010/main" val="278645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980C50-BBAE-444D-91E2-7589EB875E5B}" type="datetimeFigureOut">
              <a:rPr lang="en-US" smtClean="0"/>
              <a:t>3/22/2022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EA299-743A-40B7-BD7D-3FEF67148FA8}" type="slidenum">
              <a:rPr lang="en-US" smtClean="0"/>
              <a:t>‹#›</a:t>
            </a:fld>
            <a:endParaRPr lang="en-US"/>
          </a:p>
        </p:txBody>
      </p:sp>
    </p:spTree>
    <p:extLst>
      <p:ext uri="{BB962C8B-B14F-4D97-AF65-F5344CB8AC3E}">
        <p14:creationId xmlns:p14="http://schemas.microsoft.com/office/powerpoint/2010/main" val="399350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980C50-BBAE-444D-91E2-7589EB875E5B}" type="datetimeFigureOut">
              <a:rPr lang="en-US" smtClean="0"/>
              <a:t>3/22/2022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EAEA299-743A-40B7-BD7D-3FEF67148FA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9831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fr.gov/current/title-2/part-200/subpart-D" TargetMode="External"/><Relationship Id="rId2" Type="http://schemas.openxmlformats.org/officeDocument/2006/relationships/hyperlink" Target="https://www.ecfr.gov/current/title-2/part-200/subpart-B"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oa.la.gov/doa/ocd-lga/ocd-lga-new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Denease.mcgee2@la.gov" TargetMode="External"/><Relationship Id="rId2" Type="http://schemas.openxmlformats.org/officeDocument/2006/relationships/hyperlink" Target="mailto:Kristie.galy2@la.gov" TargetMode="External"/><Relationship Id="rId1" Type="http://schemas.openxmlformats.org/officeDocument/2006/relationships/slideLayout" Target="../slideLayouts/slideLayout2.xml"/><Relationship Id="rId4" Type="http://schemas.openxmlformats.org/officeDocument/2006/relationships/hyperlink" Target="mailto:William.hall@la.go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Heather.Paul@la.gov" TargetMode="External"/><Relationship Id="rId2" Type="http://schemas.openxmlformats.org/officeDocument/2006/relationships/hyperlink" Target="mailto:Traci.Watts@l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655" y="1122363"/>
            <a:ext cx="11240654" cy="2387600"/>
          </a:xfrm>
        </p:spPr>
        <p:txBody>
          <a:bodyPr>
            <a:normAutofit/>
          </a:bodyPr>
          <a:lstStyle/>
          <a:p>
            <a:pPr algn="ctr"/>
            <a:r>
              <a:rPr lang="en-US" dirty="0" smtClean="0"/>
              <a:t>Water Sector Program</a:t>
            </a:r>
            <a:br>
              <a:rPr lang="en-US" dirty="0" smtClean="0"/>
            </a:br>
            <a:r>
              <a:rPr lang="en-US" sz="3600" dirty="0" smtClean="0"/>
              <a:t>Office of Community Development – Local Government Assistance</a:t>
            </a: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13937" y="4211782"/>
            <a:ext cx="1558090" cy="1663954"/>
          </a:xfrm>
          <a:prstGeom prst="rect">
            <a:avLst/>
          </a:prstGeom>
        </p:spPr>
      </p:pic>
    </p:spTree>
    <p:extLst>
      <p:ext uri="{BB962C8B-B14F-4D97-AF65-F5344CB8AC3E}">
        <p14:creationId xmlns:p14="http://schemas.microsoft.com/office/powerpoint/2010/main" val="316038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Federal Procurement Requirements</a:t>
            </a:r>
            <a:endParaRPr lang="en-US" dirty="0"/>
          </a:p>
        </p:txBody>
      </p:sp>
      <p:pic>
        <p:nvPicPr>
          <p:cNvPr id="4" name="Content Placeholder 3" descr="Practical Advice on SaaS Marketing: December 20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0267" y="1846263"/>
            <a:ext cx="6371792" cy="4022725"/>
          </a:xfrm>
        </p:spPr>
      </p:pic>
    </p:spTree>
    <p:extLst>
      <p:ext uri="{BB962C8B-B14F-4D97-AF65-F5344CB8AC3E}">
        <p14:creationId xmlns:p14="http://schemas.microsoft.com/office/powerpoint/2010/main" val="284703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Times New Roman" panose="02020603050405020304" pitchFamily="18" charset="0"/>
              </a:rPr>
              <a:t>Federal Procurement Requirements</a:t>
            </a:r>
            <a:endParaRPr lang="en-US" dirty="0">
              <a:cs typeface="Times New Roman" panose="02020603050405020304" pitchFamily="18" charset="0"/>
            </a:endParaRPr>
          </a:p>
        </p:txBody>
      </p:sp>
      <p:sp>
        <p:nvSpPr>
          <p:cNvPr id="3" name="Content Placeholder 2"/>
          <p:cNvSpPr>
            <a:spLocks noGrp="1"/>
          </p:cNvSpPr>
          <p:nvPr>
            <p:ph idx="1"/>
          </p:nvPr>
        </p:nvSpPr>
        <p:spPr>
          <a:xfrm>
            <a:off x="1097280" y="2299854"/>
            <a:ext cx="9506065" cy="3569239"/>
          </a:xfrm>
        </p:spPr>
        <p:txBody>
          <a:bodyPr/>
          <a:lstStyle/>
          <a:p>
            <a:pPr marL="0" indent="0">
              <a:buNone/>
            </a:pPr>
            <a:r>
              <a:rPr lang="en-US" dirty="0">
                <a:solidFill>
                  <a:schemeClr val="tx1"/>
                </a:solidFill>
                <a:latin typeface="Times New Roman" panose="02020603050405020304" pitchFamily="18" charset="0"/>
                <a:cs typeface="Times New Roman" panose="02020603050405020304" pitchFamily="18" charset="0"/>
              </a:rPr>
              <a:t>Water Sector is </a:t>
            </a:r>
            <a:r>
              <a:rPr lang="en-US" dirty="0" smtClean="0">
                <a:solidFill>
                  <a:schemeClr val="tx1"/>
                </a:solidFill>
                <a:latin typeface="Times New Roman" panose="02020603050405020304" pitchFamily="18" charset="0"/>
                <a:cs typeface="Times New Roman" panose="02020603050405020304" pitchFamily="18" charset="0"/>
              </a:rPr>
              <a:t>a federally </a:t>
            </a:r>
            <a:r>
              <a:rPr lang="en-US" dirty="0">
                <a:solidFill>
                  <a:schemeClr val="tx1"/>
                </a:solidFill>
                <a:latin typeface="Times New Roman" panose="02020603050405020304" pitchFamily="18" charset="0"/>
                <a:cs typeface="Times New Roman" panose="02020603050405020304" pitchFamily="18" charset="0"/>
              </a:rPr>
              <a:t>funded </a:t>
            </a:r>
            <a:r>
              <a:rPr lang="en-US" dirty="0" smtClean="0">
                <a:solidFill>
                  <a:schemeClr val="tx1"/>
                </a:solidFill>
                <a:latin typeface="Times New Roman" panose="02020603050405020304" pitchFamily="18" charset="0"/>
                <a:cs typeface="Times New Roman" panose="02020603050405020304" pitchFamily="18" charset="0"/>
              </a:rPr>
              <a:t>program.  </a:t>
            </a: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If federal funds are to be used to pay for professional services, then the applicant must </a:t>
            </a:r>
            <a:r>
              <a:rPr lang="en-US" dirty="0">
                <a:solidFill>
                  <a:schemeClr val="tx1"/>
                </a:solidFill>
                <a:latin typeface="Times New Roman" panose="02020603050405020304" pitchFamily="18" charset="0"/>
                <a:cs typeface="Times New Roman" panose="02020603050405020304" pitchFamily="18" charset="0"/>
              </a:rPr>
              <a:t>follow 2 CFR Part 200 </a:t>
            </a:r>
            <a:r>
              <a:rPr lang="en-US" dirty="0" smtClean="0">
                <a:solidFill>
                  <a:schemeClr val="tx1"/>
                </a:solidFill>
                <a:latin typeface="Times New Roman" panose="02020603050405020304" pitchFamily="18" charset="0"/>
                <a:cs typeface="Times New Roman" panose="02020603050405020304" pitchFamily="18" charset="0"/>
              </a:rPr>
              <a:t>requirements during the procurement process.</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7636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anose="02020603050405020304" pitchFamily="18" charset="0"/>
              </a:rPr>
              <a:t>Basics</a:t>
            </a:r>
            <a:endParaRPr lang="en-US" dirty="0"/>
          </a:p>
        </p:txBody>
      </p:sp>
      <p:sp>
        <p:nvSpPr>
          <p:cNvPr id="3" name="Content Placeholder 2"/>
          <p:cNvSpPr>
            <a:spLocks noGrp="1"/>
          </p:cNvSpPr>
          <p:nvPr>
            <p:ph idx="1"/>
          </p:nvPr>
        </p:nvSpPr>
        <p:spPr>
          <a:xfrm>
            <a:off x="881270" y="1825625"/>
            <a:ext cx="10515600" cy="4351338"/>
          </a:xfrm>
        </p:spPr>
        <p:txBody>
          <a:bodyPr/>
          <a:lstStyle/>
          <a:p>
            <a:pPr marL="0" indent="0">
              <a:buNone/>
            </a:pPr>
            <a:r>
              <a:rPr lang="en-US" dirty="0" smtClean="0">
                <a:cs typeface="Times New Roman" panose="02020603050405020304" pitchFamily="18" charset="0"/>
              </a:rPr>
              <a:t>Step 1: If the entity does not have a procurement policy, the entity has to draft a procurement policy and the council, board, etc. must adopt it. There is an outline on LCDBG’s website under Forms and Information in the LCDBG Procurement Procedures.</a:t>
            </a:r>
          </a:p>
          <a:p>
            <a:pPr marL="0" indent="0">
              <a:buNone/>
            </a:pPr>
            <a:r>
              <a:rPr lang="en-US" dirty="0" smtClean="0">
                <a:cs typeface="Times New Roman" panose="02020603050405020304" pitchFamily="18" charset="0"/>
              </a:rPr>
              <a:t>Step 2: Follow the adopted policy.</a:t>
            </a:r>
          </a:p>
          <a:p>
            <a:pPr marL="0" indent="0">
              <a:buNone/>
            </a:pPr>
            <a:r>
              <a:rPr lang="en-US" dirty="0" smtClean="0">
                <a:cs typeface="Times New Roman" panose="02020603050405020304" pitchFamily="18" charset="0"/>
              </a:rPr>
              <a:t>Step 3: Maintain ALL files related to the procurement. OCD-LGA will review during monitoring visits.</a:t>
            </a:r>
          </a:p>
          <a:p>
            <a:pPr marL="0" indent="0">
              <a:buNone/>
            </a:pPr>
            <a:r>
              <a:rPr lang="en-US" b="1" u="sng" dirty="0" smtClean="0">
                <a:cs typeface="Times New Roman" panose="02020603050405020304" pitchFamily="18" charset="0"/>
              </a:rPr>
              <a:t>Step 4: Must ensure that the procedure is conducted to ensure full and open competition.</a:t>
            </a:r>
          </a:p>
          <a:p>
            <a:pPr marL="0" indent="0">
              <a:buNone/>
            </a:pPr>
            <a:endParaRPr lang="en-US" dirty="0"/>
          </a:p>
        </p:txBody>
      </p:sp>
    </p:spTree>
    <p:extLst>
      <p:ext uri="{BB962C8B-B14F-4D97-AF65-F5344CB8AC3E}">
        <p14:creationId xmlns:p14="http://schemas.microsoft.com/office/powerpoint/2010/main" val="803523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anose="02020603050405020304" pitchFamily="18" charset="0"/>
              </a:rPr>
              <a:t>Basics-The Solicitation</a:t>
            </a:r>
            <a:endParaRPr lang="en-US" dirty="0"/>
          </a:p>
        </p:txBody>
      </p:sp>
      <p:sp>
        <p:nvSpPr>
          <p:cNvPr id="3" name="Content Placeholder 2"/>
          <p:cNvSpPr>
            <a:spLocks noGrp="1"/>
          </p:cNvSpPr>
          <p:nvPr>
            <p:ph idx="1"/>
          </p:nvPr>
        </p:nvSpPr>
        <p:spPr/>
        <p:txBody>
          <a:bodyPr>
            <a:normAutofit lnSpcReduction="10000"/>
          </a:bodyPr>
          <a:lstStyle/>
          <a:p>
            <a:r>
              <a:rPr lang="en-US" dirty="0" smtClean="0">
                <a:cs typeface="Times New Roman" panose="02020603050405020304" pitchFamily="18" charset="0"/>
              </a:rPr>
              <a:t>The solicitation must be publicized!</a:t>
            </a:r>
          </a:p>
          <a:p>
            <a:pPr lvl="1"/>
            <a:r>
              <a:rPr lang="en-US" sz="2000" dirty="0" smtClean="0">
                <a:cs typeface="Times New Roman" panose="02020603050405020304" pitchFamily="18" charset="0"/>
              </a:rPr>
              <a:t>Entity website, Facebook page, Official </a:t>
            </a:r>
            <a:r>
              <a:rPr lang="en-US" sz="2000" dirty="0" smtClean="0">
                <a:cs typeface="Times New Roman" panose="02020603050405020304" pitchFamily="18" charset="0"/>
              </a:rPr>
              <a:t>Journal.</a:t>
            </a:r>
            <a:endParaRPr lang="en-US" sz="2000" dirty="0" smtClean="0">
              <a:cs typeface="Times New Roman" panose="02020603050405020304" pitchFamily="18" charset="0"/>
            </a:endParaRPr>
          </a:p>
          <a:p>
            <a:pPr marL="201168" lvl="1" indent="0">
              <a:buNone/>
            </a:pPr>
            <a:endParaRPr lang="en-US" sz="2000" dirty="0" smtClean="0">
              <a:cs typeface="Times New Roman" panose="02020603050405020304" pitchFamily="18" charset="0"/>
            </a:endParaRPr>
          </a:p>
          <a:p>
            <a:pPr lvl="1"/>
            <a:r>
              <a:rPr lang="en-US" sz="2000" dirty="0" smtClean="0">
                <a:cs typeface="Times New Roman" panose="02020603050405020304" pitchFamily="18" charset="0"/>
              </a:rPr>
              <a:t>Direct solicitation of 10 firms (engineering firms and consulting firms</a:t>
            </a:r>
            <a:r>
              <a:rPr lang="en-US" sz="2000" dirty="0" smtClean="0">
                <a:cs typeface="Times New Roman" panose="02020603050405020304" pitchFamily="18" charset="0"/>
              </a:rPr>
              <a:t>).</a:t>
            </a:r>
            <a:endParaRPr lang="en-US" sz="2000" dirty="0" smtClean="0">
              <a:cs typeface="Times New Roman" panose="02020603050405020304" pitchFamily="18" charset="0"/>
            </a:endParaRPr>
          </a:p>
          <a:p>
            <a:pPr marL="201168" lvl="1" indent="0">
              <a:buNone/>
            </a:pPr>
            <a:endParaRPr lang="en-US" sz="2000" dirty="0" smtClean="0">
              <a:cs typeface="Times New Roman" panose="02020603050405020304" pitchFamily="18" charset="0"/>
            </a:endParaRPr>
          </a:p>
          <a:p>
            <a:pPr lvl="1"/>
            <a:r>
              <a:rPr lang="en-US" sz="2000" dirty="0" smtClean="0">
                <a:cs typeface="Times New Roman" panose="02020603050405020304" pitchFamily="18" charset="0"/>
              </a:rPr>
              <a:t>OCD-LGA will have a place on the website to publicize advertisements for </a:t>
            </a:r>
            <a:r>
              <a:rPr lang="en-US" sz="2000" dirty="0" smtClean="0">
                <a:cs typeface="Times New Roman" panose="02020603050405020304" pitchFamily="18" charset="0"/>
              </a:rPr>
              <a:t>entities.</a:t>
            </a:r>
            <a:endParaRPr lang="en-US" sz="2000" dirty="0" smtClean="0">
              <a:cs typeface="Times New Roman" panose="02020603050405020304" pitchFamily="18" charset="0"/>
            </a:endParaRPr>
          </a:p>
          <a:p>
            <a:pPr marL="201168" lvl="1" indent="0">
              <a:buNone/>
            </a:pPr>
            <a:endParaRPr lang="en-US" sz="2000" dirty="0" smtClean="0">
              <a:cs typeface="Times New Roman" panose="02020603050405020304" pitchFamily="18" charset="0"/>
            </a:endParaRPr>
          </a:p>
          <a:p>
            <a:pPr lvl="1"/>
            <a:r>
              <a:rPr lang="en-US" sz="2000" dirty="0" smtClean="0">
                <a:cs typeface="Times New Roman" panose="02020603050405020304" pitchFamily="18" charset="0"/>
              </a:rPr>
              <a:t>The solicitation must be available for a minimum of 2 </a:t>
            </a:r>
            <a:r>
              <a:rPr lang="en-US" sz="2000" dirty="0" smtClean="0">
                <a:cs typeface="Times New Roman" panose="02020603050405020304" pitchFamily="18" charset="0"/>
              </a:rPr>
              <a:t>weeks.</a:t>
            </a:r>
            <a:endParaRPr lang="en-US" sz="2000" dirty="0" smtClean="0">
              <a:cs typeface="Times New Roman" panose="02020603050405020304" pitchFamily="18" charset="0"/>
            </a:endParaRPr>
          </a:p>
          <a:p>
            <a:pPr lvl="1"/>
            <a:endParaRPr lang="en-US" sz="2000" dirty="0" smtClean="0">
              <a:cs typeface="Times New Roman" panose="02020603050405020304" pitchFamily="18" charset="0"/>
            </a:endParaRPr>
          </a:p>
          <a:p>
            <a:pPr lvl="1"/>
            <a:r>
              <a:rPr lang="en-US" sz="2000" dirty="0" smtClean="0">
                <a:cs typeface="Times New Roman" panose="02020603050405020304" pitchFamily="18" charset="0"/>
              </a:rPr>
              <a:t>These are steps to ensure fair </a:t>
            </a:r>
            <a:r>
              <a:rPr lang="en-US" sz="2000" dirty="0" smtClean="0">
                <a:cs typeface="Times New Roman" panose="02020603050405020304" pitchFamily="18" charset="0"/>
              </a:rPr>
              <a:t>competition. </a:t>
            </a:r>
            <a:endParaRPr lang="en-US" sz="2000" dirty="0" smtClean="0">
              <a:cs typeface="Times New Roman" panose="02020603050405020304" pitchFamily="18" charset="0"/>
            </a:endParaRPr>
          </a:p>
          <a:p>
            <a:pPr lvl="1"/>
            <a:endParaRPr lang="en-US" sz="2000" dirty="0" smtClean="0">
              <a:cs typeface="Times New Roman" panose="02020603050405020304" pitchFamily="18" charset="0"/>
            </a:endParaRPr>
          </a:p>
          <a:p>
            <a:pPr lvl="1"/>
            <a:r>
              <a:rPr lang="en-US" sz="2000" dirty="0" smtClean="0">
                <a:cs typeface="Times New Roman" panose="02020603050405020304" pitchFamily="18" charset="0"/>
              </a:rPr>
              <a:t>Water Sector Projects do not require prior approval, but it is recommended.</a:t>
            </a:r>
          </a:p>
          <a:p>
            <a:endParaRPr lang="en-US" dirty="0"/>
          </a:p>
        </p:txBody>
      </p:sp>
    </p:spTree>
    <p:extLst>
      <p:ext uri="{BB962C8B-B14F-4D97-AF65-F5344CB8AC3E}">
        <p14:creationId xmlns:p14="http://schemas.microsoft.com/office/powerpoint/2010/main" val="1661640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Times New Roman" panose="02020603050405020304" pitchFamily="18" charset="0"/>
              </a:rPr>
              <a:t>Procurement 101</a:t>
            </a:r>
            <a:endParaRPr lang="en-US" dirty="0">
              <a:latin typeface="+mn-lt"/>
              <a:cs typeface="Times New Roman" panose="02020603050405020304" pitchFamily="18" charset="0"/>
            </a:endParaRPr>
          </a:p>
        </p:txBody>
      </p:sp>
      <p:pic>
        <p:nvPicPr>
          <p:cNvPr id="4" name="Content Placeholder 3"/>
          <p:cNvPicPr>
            <a:picLocks noGrp="1" noChangeAspect="1"/>
          </p:cNvPicPr>
          <p:nvPr>
            <p:ph sz="half" idx="1"/>
          </p:nvPr>
        </p:nvPicPr>
        <p:blipFill>
          <a:blip r:embed="rId2"/>
          <a:stretch>
            <a:fillRect/>
          </a:stretch>
        </p:blipFill>
        <p:spPr>
          <a:xfrm>
            <a:off x="6823508" y="3195791"/>
            <a:ext cx="4938712" cy="2377403"/>
          </a:xfrm>
          <a:prstGeom prst="rect">
            <a:avLst/>
          </a:prstGeom>
          <a:ln w="19050">
            <a:solidFill>
              <a:schemeClr val="tx1"/>
            </a:solidFill>
          </a:ln>
        </p:spPr>
      </p:pic>
      <p:sp>
        <p:nvSpPr>
          <p:cNvPr id="10" name="Content Placeholder 9"/>
          <p:cNvSpPr>
            <a:spLocks noGrp="1"/>
          </p:cNvSpPr>
          <p:nvPr>
            <p:ph sz="half" idx="2"/>
          </p:nvPr>
        </p:nvSpPr>
        <p:spPr>
          <a:xfrm>
            <a:off x="1097280" y="1908752"/>
            <a:ext cx="4313582" cy="4351338"/>
          </a:xfrm>
        </p:spPr>
        <p:txBody>
          <a:bodyPr>
            <a:normAutofit/>
          </a:bodyPr>
          <a:lstStyle/>
          <a:p>
            <a:r>
              <a:rPr lang="en-US" sz="2000" dirty="0">
                <a:cs typeface="Times New Roman" panose="02020603050405020304" pitchFamily="18" charset="0"/>
              </a:rPr>
              <a:t>Office of Community Development’s LCDBG Program is federally funded by the U.S. Department of Housing </a:t>
            </a:r>
            <a:r>
              <a:rPr lang="en-US" sz="2000" dirty="0" smtClean="0">
                <a:cs typeface="Times New Roman" panose="02020603050405020304" pitchFamily="18" charset="0"/>
              </a:rPr>
              <a:t>and </a:t>
            </a:r>
            <a:r>
              <a:rPr lang="en-US" sz="2000" dirty="0">
                <a:cs typeface="Times New Roman" panose="02020603050405020304" pitchFamily="18" charset="0"/>
              </a:rPr>
              <a:t>Urban </a:t>
            </a:r>
            <a:r>
              <a:rPr lang="en-US" sz="2000" dirty="0" smtClean="0">
                <a:cs typeface="Times New Roman" panose="02020603050405020304" pitchFamily="18" charset="0"/>
              </a:rPr>
              <a:t>Development.</a:t>
            </a:r>
            <a:endParaRPr lang="en-US" sz="2000" dirty="0" smtClean="0">
              <a:cs typeface="Times New Roman" panose="02020603050405020304" pitchFamily="18" charset="0"/>
            </a:endParaRPr>
          </a:p>
          <a:p>
            <a:r>
              <a:rPr lang="en-US" sz="2000" dirty="0" smtClean="0">
                <a:cs typeface="Times New Roman" panose="02020603050405020304" pitchFamily="18" charset="0"/>
              </a:rPr>
              <a:t>OCD-LGA’s Procurement guidance is provided by HUD Handbook </a:t>
            </a:r>
            <a:r>
              <a:rPr lang="en-US" sz="2000" dirty="0" smtClean="0">
                <a:cs typeface="Times New Roman" panose="02020603050405020304" pitchFamily="18" charset="0"/>
              </a:rPr>
              <a:t>7460.8.</a:t>
            </a:r>
            <a:endParaRPr lang="en-US" sz="2000" dirty="0" smtClean="0">
              <a:cs typeface="Times New Roman" panose="02020603050405020304" pitchFamily="18" charset="0"/>
            </a:endParaRPr>
          </a:p>
          <a:p>
            <a:r>
              <a:rPr lang="en-US" sz="2000" dirty="0" smtClean="0">
                <a:cs typeface="Times New Roman" panose="02020603050405020304" pitchFamily="18" charset="0"/>
              </a:rPr>
              <a:t>Additional procurement guidance is found on the OCD-LGA website. </a:t>
            </a:r>
            <a:endParaRPr lang="en-US" sz="2000" dirty="0"/>
          </a:p>
        </p:txBody>
      </p:sp>
      <p:cxnSp>
        <p:nvCxnSpPr>
          <p:cNvPr id="6" name="Straight Arrow Connector 5"/>
          <p:cNvCxnSpPr/>
          <p:nvPr/>
        </p:nvCxnSpPr>
        <p:spPr>
          <a:xfrm>
            <a:off x="7702828" y="5019262"/>
            <a:ext cx="1351722"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0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3964"/>
            <a:ext cx="10058400" cy="1173018"/>
          </a:xfrm>
        </p:spPr>
        <p:txBody>
          <a:bodyPr>
            <a:normAutofit/>
          </a:bodyPr>
          <a:lstStyle/>
          <a:p>
            <a:r>
              <a:rPr lang="en-US" dirty="0" smtClean="0">
                <a:cs typeface="Times New Roman" panose="02020603050405020304" pitchFamily="18" charset="0"/>
              </a:rPr>
              <a:t>Federal Regulations</a:t>
            </a:r>
            <a:endParaRPr lang="en-US" dirty="0">
              <a:cs typeface="Times New Roman" panose="02020603050405020304" pitchFamily="18" charset="0"/>
            </a:endParaRPr>
          </a:p>
        </p:txBody>
      </p:sp>
      <p:sp>
        <p:nvSpPr>
          <p:cNvPr id="3" name="Content Placeholder 2"/>
          <p:cNvSpPr>
            <a:spLocks noGrp="1"/>
          </p:cNvSpPr>
          <p:nvPr>
            <p:ph idx="1"/>
          </p:nvPr>
        </p:nvSpPr>
        <p:spPr>
          <a:xfrm>
            <a:off x="406399" y="1874982"/>
            <a:ext cx="11508510" cy="4230254"/>
          </a:xfrm>
        </p:spPr>
        <p:txBody>
          <a:bodyPr>
            <a:normAutofit fontScale="62500" lnSpcReduction="20000"/>
          </a:bodyPr>
          <a:lstStyle/>
          <a:p>
            <a:pPr marL="0" indent="0">
              <a:buNone/>
            </a:pPr>
            <a:r>
              <a:rPr lang="en-US" sz="2600" b="1" u="sng" dirty="0" smtClean="0">
                <a:solidFill>
                  <a:schemeClr val="tx1"/>
                </a:solidFill>
                <a:cs typeface="Times New Roman" panose="02020603050405020304" pitchFamily="18" charset="0"/>
              </a:rPr>
              <a:t>2 CFR § 200.101 Applicability.</a:t>
            </a:r>
          </a:p>
          <a:p>
            <a:pPr lvl="1"/>
            <a:r>
              <a:rPr lang="en-US" sz="2600" dirty="0" smtClean="0">
                <a:solidFill>
                  <a:schemeClr val="tx1"/>
                </a:solidFill>
                <a:cs typeface="Times New Roman" panose="02020603050405020304" pitchFamily="18" charset="0"/>
              </a:rPr>
              <a:t>“The requirements established in this part apply to Federal agencies that make Federal </a:t>
            </a:r>
            <a:r>
              <a:rPr lang="en-US" sz="2600" b="1" dirty="0" smtClean="0">
                <a:solidFill>
                  <a:schemeClr val="tx1"/>
                </a:solidFill>
                <a:cs typeface="Times New Roman" panose="02020603050405020304" pitchFamily="18" charset="0"/>
              </a:rPr>
              <a:t>awards to non-Federal entities. </a:t>
            </a:r>
            <a:r>
              <a:rPr lang="en-US" sz="2600" dirty="0" smtClean="0">
                <a:solidFill>
                  <a:schemeClr val="tx1"/>
                </a:solidFill>
                <a:cs typeface="Times New Roman" panose="02020603050405020304" pitchFamily="18" charset="0"/>
              </a:rPr>
              <a:t>These requirements are applicable to all costs related to Federal awards.”</a:t>
            </a:r>
          </a:p>
          <a:p>
            <a:pPr lvl="1"/>
            <a:r>
              <a:rPr lang="en-US" sz="2600" dirty="0" smtClean="0">
                <a:solidFill>
                  <a:schemeClr val="tx1"/>
                </a:solidFill>
                <a:cs typeface="Times New Roman" panose="02020603050405020304" pitchFamily="18" charset="0"/>
              </a:rPr>
              <a:t>“</a:t>
            </a:r>
            <a:r>
              <a:rPr lang="en-US" sz="2600" b="1" i="1" dirty="0" smtClean="0">
                <a:solidFill>
                  <a:schemeClr val="tx1"/>
                </a:solidFill>
                <a:cs typeface="Times New Roman" panose="02020603050405020304" pitchFamily="18" charset="0"/>
              </a:rPr>
              <a:t>Administrative requirements.</a:t>
            </a:r>
            <a:r>
              <a:rPr lang="en-US" sz="2600" dirty="0" smtClean="0">
                <a:solidFill>
                  <a:schemeClr val="tx1"/>
                </a:solidFill>
                <a:cs typeface="Times New Roman" panose="02020603050405020304" pitchFamily="18" charset="0"/>
              </a:rPr>
              <a:t> </a:t>
            </a:r>
            <a:r>
              <a:rPr lang="en-US" sz="2600" dirty="0" smtClean="0">
                <a:solidFill>
                  <a:schemeClr val="tx1"/>
                </a:solidFill>
                <a:cs typeface="Times New Roman" panose="02020603050405020304" pitchFamily="18" charset="0"/>
                <a:hlinkClick r:id="rId2"/>
              </a:rPr>
              <a:t>Subparts B</a:t>
            </a:r>
            <a:r>
              <a:rPr lang="en-US" sz="2600" dirty="0" smtClean="0">
                <a:solidFill>
                  <a:schemeClr val="tx1"/>
                </a:solidFill>
                <a:cs typeface="Times New Roman" panose="02020603050405020304" pitchFamily="18" charset="0"/>
              </a:rPr>
              <a:t> through </a:t>
            </a:r>
            <a:r>
              <a:rPr lang="en-US" sz="2600" dirty="0" smtClean="0">
                <a:solidFill>
                  <a:schemeClr val="tx1"/>
                </a:solidFill>
                <a:cs typeface="Times New Roman" panose="02020603050405020304" pitchFamily="18" charset="0"/>
                <a:hlinkClick r:id="rId3"/>
              </a:rPr>
              <a:t>D of this part</a:t>
            </a:r>
            <a:r>
              <a:rPr lang="en-US" sz="2600" dirty="0" smtClean="0">
                <a:solidFill>
                  <a:schemeClr val="tx1"/>
                </a:solidFill>
                <a:cs typeface="Times New Roman" panose="02020603050405020304" pitchFamily="18" charset="0"/>
              </a:rPr>
              <a:t> [Procurement] set forth the uniform administrative requirements for grant and cooperative agreements…”</a:t>
            </a:r>
          </a:p>
          <a:p>
            <a:pPr marL="0" indent="0">
              <a:buNone/>
            </a:pPr>
            <a:r>
              <a:rPr lang="en-US" sz="2600" b="1" u="sng" dirty="0" smtClean="0">
                <a:solidFill>
                  <a:schemeClr val="tx1"/>
                </a:solidFill>
                <a:cs typeface="Times New Roman" panose="02020603050405020304" pitchFamily="18" charset="0"/>
              </a:rPr>
              <a:t>§ 200.1 Definitions.</a:t>
            </a:r>
          </a:p>
          <a:p>
            <a:pPr lvl="1"/>
            <a:r>
              <a:rPr lang="en-US" sz="2600" dirty="0" smtClean="0">
                <a:solidFill>
                  <a:schemeClr val="tx1"/>
                </a:solidFill>
                <a:cs typeface="Times New Roman" panose="02020603050405020304" pitchFamily="18" charset="0"/>
              </a:rPr>
              <a:t>“</a:t>
            </a:r>
            <a:r>
              <a:rPr lang="en-US" sz="2600" b="1" i="1" dirty="0" smtClean="0">
                <a:solidFill>
                  <a:schemeClr val="tx1"/>
                </a:solidFill>
                <a:cs typeface="Times New Roman" panose="02020603050405020304" pitchFamily="18" charset="0"/>
              </a:rPr>
              <a:t>Non-Federal entity (NFE)</a:t>
            </a:r>
            <a:r>
              <a:rPr lang="en-US" sz="2600" dirty="0" smtClean="0">
                <a:solidFill>
                  <a:schemeClr val="tx1"/>
                </a:solidFill>
                <a:cs typeface="Times New Roman" panose="02020603050405020304" pitchFamily="18" charset="0"/>
              </a:rPr>
              <a:t> means a State, </a:t>
            </a:r>
            <a:r>
              <a:rPr lang="en-US" sz="2600" b="1" dirty="0" smtClean="0">
                <a:solidFill>
                  <a:schemeClr val="tx1"/>
                </a:solidFill>
                <a:cs typeface="Times New Roman" panose="02020603050405020304" pitchFamily="18" charset="0"/>
              </a:rPr>
              <a:t>local government</a:t>
            </a:r>
            <a:r>
              <a:rPr lang="en-US" sz="2600" dirty="0" smtClean="0">
                <a:solidFill>
                  <a:schemeClr val="tx1"/>
                </a:solidFill>
                <a:cs typeface="Times New Roman" panose="02020603050405020304" pitchFamily="18" charset="0"/>
              </a:rPr>
              <a:t>, Indian tribe, Institution of Higher Education (IHE), or </a:t>
            </a:r>
            <a:r>
              <a:rPr lang="en-US" sz="2600" b="1" dirty="0" smtClean="0">
                <a:solidFill>
                  <a:schemeClr val="tx1"/>
                </a:solidFill>
                <a:cs typeface="Times New Roman" panose="02020603050405020304" pitchFamily="18" charset="0"/>
              </a:rPr>
              <a:t>nonprofit organization </a:t>
            </a:r>
            <a:r>
              <a:rPr lang="en-US" sz="2600" dirty="0" smtClean="0">
                <a:solidFill>
                  <a:schemeClr val="tx1"/>
                </a:solidFill>
                <a:cs typeface="Times New Roman" panose="02020603050405020304" pitchFamily="18" charset="0"/>
              </a:rPr>
              <a:t>that carries out a Federal award as a recipient or subrecipient..”</a:t>
            </a:r>
          </a:p>
          <a:p>
            <a:pPr marL="0" indent="0">
              <a:buNone/>
            </a:pPr>
            <a:r>
              <a:rPr lang="en-US" sz="2600" b="1" u="sng" dirty="0" smtClean="0">
                <a:solidFill>
                  <a:schemeClr val="tx1"/>
                </a:solidFill>
                <a:cs typeface="Times New Roman" panose="02020603050405020304" pitchFamily="18" charset="0"/>
              </a:rPr>
              <a:t>§ 200.318 General procurement standards.</a:t>
            </a:r>
          </a:p>
          <a:p>
            <a:pPr lvl="1"/>
            <a:r>
              <a:rPr lang="en-US" sz="2600" dirty="0" smtClean="0">
                <a:solidFill>
                  <a:schemeClr val="tx1"/>
                </a:solidFill>
                <a:cs typeface="Times New Roman" panose="02020603050405020304" pitchFamily="18" charset="0"/>
              </a:rPr>
              <a:t>“The non-Federal entity </a:t>
            </a:r>
            <a:r>
              <a:rPr lang="en-US" sz="2600" u="sng" dirty="0" smtClean="0">
                <a:solidFill>
                  <a:schemeClr val="tx1"/>
                </a:solidFill>
                <a:cs typeface="Times New Roman" panose="02020603050405020304" pitchFamily="18" charset="0"/>
              </a:rPr>
              <a:t>must have </a:t>
            </a:r>
            <a:r>
              <a:rPr lang="en-US" sz="2600" dirty="0" smtClean="0">
                <a:solidFill>
                  <a:schemeClr val="tx1"/>
                </a:solidFill>
                <a:cs typeface="Times New Roman" panose="02020603050405020304" pitchFamily="18" charset="0"/>
              </a:rPr>
              <a:t>and use </a:t>
            </a:r>
            <a:r>
              <a:rPr lang="en-US" sz="2600" u="sng" dirty="0" smtClean="0">
                <a:solidFill>
                  <a:schemeClr val="tx1"/>
                </a:solidFill>
                <a:cs typeface="Times New Roman" panose="02020603050405020304" pitchFamily="18" charset="0"/>
              </a:rPr>
              <a:t>documented procurement </a:t>
            </a:r>
            <a:r>
              <a:rPr lang="en-US" sz="2600" dirty="0" smtClean="0">
                <a:solidFill>
                  <a:schemeClr val="tx1"/>
                </a:solidFill>
                <a:cs typeface="Times New Roman" panose="02020603050405020304" pitchFamily="18" charset="0"/>
              </a:rPr>
              <a:t>procedures, consistent with State, local, and tribal laws and regulations and the standards of this section, for the acquisition of property or services required under a Federal award or </a:t>
            </a:r>
            <a:r>
              <a:rPr lang="en-US" sz="2600" dirty="0" err="1" smtClean="0">
                <a:solidFill>
                  <a:schemeClr val="tx1"/>
                </a:solidFill>
                <a:cs typeface="Times New Roman" panose="02020603050405020304" pitchFamily="18" charset="0"/>
              </a:rPr>
              <a:t>subaward</a:t>
            </a:r>
            <a:r>
              <a:rPr lang="en-US" sz="2600" dirty="0" smtClean="0">
                <a:solidFill>
                  <a:schemeClr val="tx1"/>
                </a:solidFill>
                <a:cs typeface="Times New Roman" panose="02020603050405020304" pitchFamily="18" charset="0"/>
              </a:rPr>
              <a:t>.”</a:t>
            </a:r>
          </a:p>
          <a:p>
            <a:pPr marL="0" indent="0">
              <a:buNone/>
            </a:pPr>
            <a:r>
              <a:rPr lang="en-US" sz="2600" b="1" u="sng" dirty="0" smtClean="0">
                <a:solidFill>
                  <a:schemeClr val="tx1"/>
                </a:solidFill>
                <a:cs typeface="Times New Roman" panose="02020603050405020304" pitchFamily="18" charset="0"/>
              </a:rPr>
              <a:t>2 CFR § 200.319 </a:t>
            </a:r>
          </a:p>
          <a:p>
            <a:pPr lvl="1"/>
            <a:r>
              <a:rPr lang="en-US" sz="2600" dirty="0" smtClean="0">
                <a:solidFill>
                  <a:schemeClr val="tx1"/>
                </a:solidFill>
                <a:cs typeface="Times New Roman" panose="02020603050405020304" pitchFamily="18" charset="0"/>
              </a:rPr>
              <a:t>“All procurement transactions must be conducted in a manner providing full and open competition consistent with the standards of this section. In order to ensure objective contractor performance and eliminate unfair competitive advantage, …</a:t>
            </a:r>
          </a:p>
          <a:p>
            <a:pPr lvl="1"/>
            <a:r>
              <a:rPr lang="en-US" sz="2600" dirty="0" smtClean="0">
                <a:solidFill>
                  <a:schemeClr val="tx1"/>
                </a:solidFill>
                <a:cs typeface="Times New Roman" panose="02020603050405020304" pitchFamily="18" charset="0"/>
              </a:rPr>
              <a:t>Competition …contractors that </a:t>
            </a:r>
            <a:r>
              <a:rPr lang="en-US" sz="2600" b="1" dirty="0" smtClean="0">
                <a:solidFill>
                  <a:schemeClr val="tx1"/>
                </a:solidFill>
                <a:cs typeface="Times New Roman" panose="02020603050405020304" pitchFamily="18" charset="0"/>
              </a:rPr>
              <a:t>develop or draft </a:t>
            </a:r>
            <a:r>
              <a:rPr lang="en-US" sz="2600" dirty="0" smtClean="0">
                <a:solidFill>
                  <a:schemeClr val="tx1"/>
                </a:solidFill>
                <a:cs typeface="Times New Roman" panose="02020603050405020304" pitchFamily="18" charset="0"/>
              </a:rPr>
              <a:t>specifications, requirements, statements of work, or invitations for bids or </a:t>
            </a:r>
            <a:r>
              <a:rPr lang="en-US" sz="2600" b="1" dirty="0" smtClean="0">
                <a:solidFill>
                  <a:schemeClr val="tx1"/>
                </a:solidFill>
                <a:cs typeface="Times New Roman" panose="02020603050405020304" pitchFamily="18" charset="0"/>
              </a:rPr>
              <a:t>requests for proposals must be excluded </a:t>
            </a:r>
            <a:r>
              <a:rPr lang="en-US" sz="2600" dirty="0" smtClean="0">
                <a:solidFill>
                  <a:schemeClr val="tx1"/>
                </a:solidFill>
                <a:cs typeface="Times New Roman" panose="02020603050405020304" pitchFamily="18" charset="0"/>
              </a:rPr>
              <a:t>from competing for such procurements.</a:t>
            </a:r>
          </a:p>
          <a:p>
            <a:endParaRPr lang="en-US" dirty="0"/>
          </a:p>
        </p:txBody>
      </p:sp>
    </p:spTree>
    <p:extLst>
      <p:ext uri="{BB962C8B-B14F-4D97-AF65-F5344CB8AC3E}">
        <p14:creationId xmlns:p14="http://schemas.microsoft.com/office/powerpoint/2010/main" val="29875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8545"/>
            <a:ext cx="10058400" cy="1256146"/>
          </a:xfrm>
        </p:spPr>
        <p:txBody>
          <a:bodyPr>
            <a:normAutofit/>
          </a:bodyPr>
          <a:lstStyle/>
          <a:p>
            <a:r>
              <a:rPr lang="en-US" dirty="0" smtClean="0">
                <a:cs typeface="Times New Roman" panose="02020603050405020304" pitchFamily="18" charset="0"/>
              </a:rPr>
              <a:t>Federal Regulations</a:t>
            </a:r>
            <a:endParaRPr lang="en-US" dirty="0">
              <a:cs typeface="Times New Roman" panose="02020603050405020304" pitchFamily="18" charset="0"/>
            </a:endParaRPr>
          </a:p>
        </p:txBody>
      </p:sp>
      <p:sp>
        <p:nvSpPr>
          <p:cNvPr id="3" name="Content Placeholder 2"/>
          <p:cNvSpPr>
            <a:spLocks noGrp="1"/>
          </p:cNvSpPr>
          <p:nvPr>
            <p:ph idx="1"/>
          </p:nvPr>
        </p:nvSpPr>
        <p:spPr>
          <a:xfrm>
            <a:off x="452582" y="2087418"/>
            <a:ext cx="11379200" cy="3805381"/>
          </a:xfrm>
        </p:spPr>
        <p:txBody>
          <a:bodyPr>
            <a:normAutofit fontScale="92500" lnSpcReduction="10000"/>
          </a:bodyPr>
          <a:lstStyle/>
          <a:p>
            <a:pPr marL="0" indent="0">
              <a:buNone/>
            </a:pPr>
            <a:r>
              <a:rPr lang="en-US" sz="2000" b="1" u="sng" dirty="0" smtClean="0">
                <a:solidFill>
                  <a:schemeClr val="tx1"/>
                </a:solidFill>
                <a:cs typeface="Times New Roman" panose="02020603050405020304" pitchFamily="18" charset="0"/>
              </a:rPr>
              <a:t>Records 2 CFR § 200.317(h)</a:t>
            </a:r>
          </a:p>
          <a:p>
            <a:pPr lvl="1"/>
            <a:r>
              <a:rPr lang="en-US" sz="2000" dirty="0" smtClean="0">
                <a:solidFill>
                  <a:schemeClr val="tx1"/>
                </a:solidFill>
                <a:cs typeface="Times New Roman" panose="02020603050405020304" pitchFamily="18" charset="0"/>
              </a:rPr>
              <a:t> “The non-Federal entity must maintain records sufficient to detail the history of procurement. These records will include, but are not necessarily limited to the following: rationale for the </a:t>
            </a:r>
            <a:r>
              <a:rPr lang="en-US" sz="2000" b="1" u="sng" dirty="0" smtClean="0">
                <a:solidFill>
                  <a:schemeClr val="tx1"/>
                </a:solidFill>
                <a:cs typeface="Times New Roman" panose="02020603050405020304" pitchFamily="18" charset="0"/>
              </a:rPr>
              <a:t>method of procurement</a:t>
            </a:r>
            <a:r>
              <a:rPr lang="en-US" sz="2000" dirty="0" smtClean="0">
                <a:solidFill>
                  <a:schemeClr val="tx1"/>
                </a:solidFill>
                <a:cs typeface="Times New Roman" panose="02020603050405020304" pitchFamily="18" charset="0"/>
              </a:rPr>
              <a:t>, </a:t>
            </a:r>
            <a:r>
              <a:rPr lang="en-US" sz="2000" u="sng" dirty="0" smtClean="0">
                <a:solidFill>
                  <a:schemeClr val="tx1"/>
                </a:solidFill>
                <a:cs typeface="Times New Roman" panose="02020603050405020304" pitchFamily="18" charset="0"/>
              </a:rPr>
              <a:t>selection of </a:t>
            </a:r>
            <a:r>
              <a:rPr lang="en-US" sz="2000" b="1" u="sng" dirty="0" smtClean="0">
                <a:solidFill>
                  <a:schemeClr val="tx1"/>
                </a:solidFill>
                <a:cs typeface="Times New Roman" panose="02020603050405020304" pitchFamily="18" charset="0"/>
              </a:rPr>
              <a:t>contract type</a:t>
            </a:r>
            <a:r>
              <a:rPr lang="en-US" sz="2000" dirty="0" smtClean="0">
                <a:solidFill>
                  <a:schemeClr val="tx1"/>
                </a:solidFill>
                <a:cs typeface="Times New Roman" panose="02020603050405020304" pitchFamily="18" charset="0"/>
              </a:rPr>
              <a:t>, contractor selection or rejection, and the </a:t>
            </a:r>
            <a:r>
              <a:rPr lang="en-US" sz="2000" u="sng" dirty="0" smtClean="0">
                <a:solidFill>
                  <a:schemeClr val="tx1"/>
                </a:solidFill>
                <a:cs typeface="Times New Roman" panose="02020603050405020304" pitchFamily="18" charset="0"/>
              </a:rPr>
              <a:t>basis for the </a:t>
            </a:r>
            <a:r>
              <a:rPr lang="en-US" sz="2000" b="1" u="sng" dirty="0" smtClean="0">
                <a:solidFill>
                  <a:schemeClr val="tx1"/>
                </a:solidFill>
                <a:cs typeface="Times New Roman" panose="02020603050405020304" pitchFamily="18" charset="0"/>
              </a:rPr>
              <a:t>contract price</a:t>
            </a:r>
            <a:r>
              <a:rPr lang="en-US" sz="2000" dirty="0" smtClean="0">
                <a:solidFill>
                  <a:schemeClr val="tx1"/>
                </a:solidFill>
                <a:cs typeface="Times New Roman" panose="02020603050405020304" pitchFamily="18" charset="0"/>
              </a:rPr>
              <a:t>.”</a:t>
            </a:r>
          </a:p>
          <a:p>
            <a:pPr marL="0" indent="0">
              <a:buNone/>
            </a:pPr>
            <a:r>
              <a:rPr lang="en-US" sz="2000" b="1" u="sng" dirty="0" smtClean="0">
                <a:solidFill>
                  <a:schemeClr val="tx1"/>
                </a:solidFill>
                <a:cs typeface="Times New Roman" panose="02020603050405020304" pitchFamily="18" charset="0"/>
              </a:rPr>
              <a:t>2 CFR § 200.319 (e)</a:t>
            </a:r>
          </a:p>
          <a:p>
            <a:pPr lvl="1"/>
            <a:r>
              <a:rPr lang="en-US" sz="2000" dirty="0" smtClean="0">
                <a:solidFill>
                  <a:schemeClr val="tx1"/>
                </a:solidFill>
                <a:cs typeface="Times New Roman" panose="02020603050405020304" pitchFamily="18" charset="0"/>
              </a:rPr>
              <a:t>“…all </a:t>
            </a:r>
            <a:r>
              <a:rPr lang="en-US" sz="2000" u="sng" dirty="0" smtClean="0">
                <a:solidFill>
                  <a:schemeClr val="tx1"/>
                </a:solidFill>
                <a:cs typeface="Times New Roman" panose="02020603050405020304" pitchFamily="18" charset="0"/>
              </a:rPr>
              <a:t>prequalified lists </a:t>
            </a:r>
            <a:r>
              <a:rPr lang="en-US" sz="2000" dirty="0" smtClean="0">
                <a:solidFill>
                  <a:schemeClr val="tx1"/>
                </a:solidFill>
                <a:cs typeface="Times New Roman" panose="02020603050405020304" pitchFamily="18" charset="0"/>
              </a:rPr>
              <a:t>of persons, firms, or products which are used in acquiring goods and services are current and include enough qualified sources to ensure maximum open and free competition.”</a:t>
            </a:r>
          </a:p>
          <a:p>
            <a:pPr marL="0" indent="0">
              <a:buNone/>
            </a:pPr>
            <a:r>
              <a:rPr lang="en-US" sz="2000" b="1" u="sng" dirty="0" smtClean="0">
                <a:solidFill>
                  <a:schemeClr val="tx1"/>
                </a:solidFill>
                <a:cs typeface="Times New Roman" panose="02020603050405020304" pitchFamily="18" charset="0"/>
              </a:rPr>
              <a:t>Records 2 CFR § 200.318(e)</a:t>
            </a:r>
          </a:p>
          <a:p>
            <a:r>
              <a:rPr lang="en-US" sz="2000" dirty="0" smtClean="0">
                <a:solidFill>
                  <a:schemeClr val="tx1"/>
                </a:solidFill>
                <a:cs typeface="Times New Roman" panose="02020603050405020304" pitchFamily="18" charset="0"/>
              </a:rPr>
              <a:t>_...the non-Federal entity is encouraged to enter into state and local intergovernmental agreements or inter-entity agreements where appropriate for procurement or use of common or shared goods and services. Competition requirements will be met with documented procurement actions using strategic sourcing, shared services, and other similar procurement arrangements.”</a:t>
            </a:r>
          </a:p>
          <a:p>
            <a:pPr marL="0" indent="0">
              <a:buNone/>
            </a:pPr>
            <a:endParaRPr lang="en-US" dirty="0"/>
          </a:p>
        </p:txBody>
      </p:sp>
    </p:spTree>
    <p:extLst>
      <p:ext uri="{BB962C8B-B14F-4D97-AF65-F5344CB8AC3E}">
        <p14:creationId xmlns:p14="http://schemas.microsoft.com/office/powerpoint/2010/main" val="381257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Procurement Webinar</a:t>
            </a:r>
            <a:endParaRPr lang="en-US" dirty="0"/>
          </a:p>
        </p:txBody>
      </p:sp>
      <p:sp>
        <p:nvSpPr>
          <p:cNvPr id="3" name="Content Placeholder 2"/>
          <p:cNvSpPr>
            <a:spLocks noGrp="1"/>
          </p:cNvSpPr>
          <p:nvPr>
            <p:ph idx="1"/>
          </p:nvPr>
        </p:nvSpPr>
        <p:spPr/>
        <p:txBody>
          <a:bodyPr/>
          <a:lstStyle/>
          <a:p>
            <a:pPr marL="0" indent="0">
              <a:buNone/>
            </a:pPr>
            <a:r>
              <a:rPr lang="en-US" dirty="0" smtClean="0"/>
              <a:t>Link to the webinar can be found here</a:t>
            </a:r>
          </a:p>
          <a:p>
            <a:r>
              <a:rPr lang="en-US" dirty="0" smtClean="0">
                <a:hlinkClick r:id="rId2"/>
              </a:rPr>
              <a:t>https</a:t>
            </a:r>
            <a:r>
              <a:rPr lang="en-US" dirty="0">
                <a:hlinkClick r:id="rId2"/>
              </a:rPr>
              <a:t>://www.doa.la.gov/doa/ocd-lga/ocd-lga-news</a:t>
            </a:r>
            <a:r>
              <a:rPr lang="en-US" dirty="0" smtClean="0">
                <a:hlinkClick r:id="rId2"/>
              </a:rPr>
              <a:t>/</a:t>
            </a:r>
            <a:r>
              <a:rPr lang="en-US" dirty="0" smtClean="0"/>
              <a:t> </a:t>
            </a:r>
          </a:p>
          <a:p>
            <a:r>
              <a:rPr lang="en-US" dirty="0" smtClean="0"/>
              <a:t>Thursday, March 24, 2022 at 1:00 pm</a:t>
            </a:r>
          </a:p>
          <a:p>
            <a:r>
              <a:rPr lang="en-US" dirty="0" smtClean="0"/>
              <a:t>Recording will be available on our YouTube channel and will be linked from our website</a:t>
            </a:r>
            <a:endParaRPr lang="en-US" dirty="0"/>
          </a:p>
        </p:txBody>
      </p:sp>
    </p:spTree>
    <p:extLst>
      <p:ext uri="{BB962C8B-B14F-4D97-AF65-F5344CB8AC3E}">
        <p14:creationId xmlns:p14="http://schemas.microsoft.com/office/powerpoint/2010/main" val="35535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a:xfrm>
            <a:off x="838200" y="1825625"/>
            <a:ext cx="10515600" cy="4806084"/>
          </a:xfrm>
        </p:spPr>
        <p:txBody>
          <a:bodyPr>
            <a:normAutofit/>
          </a:bodyPr>
          <a:lstStyle/>
          <a:p>
            <a:pPr marL="0" indent="0">
              <a:buNone/>
            </a:pPr>
            <a:r>
              <a:rPr lang="en-US" dirty="0" smtClean="0"/>
              <a:t>Federal Procurement Requirements</a:t>
            </a:r>
          </a:p>
          <a:p>
            <a:pPr marL="0" indent="0">
              <a:buNone/>
            </a:pPr>
            <a:endParaRPr lang="en-US" dirty="0" smtClean="0"/>
          </a:p>
          <a:p>
            <a:pPr lvl="1"/>
            <a:r>
              <a:rPr lang="en-US" dirty="0">
                <a:cs typeface="Times New Roman" panose="02020603050405020304" pitchFamily="18" charset="0"/>
              </a:rPr>
              <a:t>Kristie Galy, LCBDG Program Manager</a:t>
            </a:r>
          </a:p>
          <a:p>
            <a:pPr lvl="2"/>
            <a:r>
              <a:rPr lang="en-US" dirty="0">
                <a:cs typeface="Times New Roman" panose="02020603050405020304" pitchFamily="18" charset="0"/>
                <a:hlinkClick r:id="rId2"/>
              </a:rPr>
              <a:t>Kristie.galy2@la.gov</a:t>
            </a:r>
            <a:endParaRPr lang="en-US" dirty="0">
              <a:cs typeface="Times New Roman" panose="02020603050405020304" pitchFamily="18" charset="0"/>
            </a:endParaRPr>
          </a:p>
          <a:p>
            <a:pPr lvl="2"/>
            <a:r>
              <a:rPr lang="en-US" dirty="0">
                <a:cs typeface="Times New Roman" panose="02020603050405020304" pitchFamily="18" charset="0"/>
              </a:rPr>
              <a:t>(225) 342-2800</a:t>
            </a:r>
          </a:p>
          <a:p>
            <a:pPr lvl="1"/>
            <a:endParaRPr lang="en-US" dirty="0">
              <a:cs typeface="Times New Roman" panose="02020603050405020304" pitchFamily="18" charset="0"/>
            </a:endParaRPr>
          </a:p>
          <a:p>
            <a:pPr lvl="1"/>
            <a:r>
              <a:rPr lang="en-US" dirty="0">
                <a:cs typeface="Times New Roman" panose="02020603050405020304" pitchFamily="18" charset="0"/>
              </a:rPr>
              <a:t>Denease McGee, LCDBG Grant Representative</a:t>
            </a:r>
          </a:p>
          <a:p>
            <a:pPr lvl="2"/>
            <a:r>
              <a:rPr lang="en-US" dirty="0">
                <a:cs typeface="Times New Roman" panose="02020603050405020304" pitchFamily="18" charset="0"/>
                <a:hlinkClick r:id="rId3"/>
              </a:rPr>
              <a:t>Denease.mcgee2@la.gov</a:t>
            </a:r>
            <a:endParaRPr lang="en-US" dirty="0">
              <a:cs typeface="Times New Roman" panose="02020603050405020304" pitchFamily="18" charset="0"/>
            </a:endParaRPr>
          </a:p>
          <a:p>
            <a:pPr lvl="2"/>
            <a:r>
              <a:rPr lang="en-US" dirty="0">
                <a:cs typeface="Times New Roman" panose="02020603050405020304" pitchFamily="18" charset="0"/>
              </a:rPr>
              <a:t>(225) 342-7530</a:t>
            </a:r>
          </a:p>
          <a:p>
            <a:pPr lvl="1"/>
            <a:endParaRPr lang="en-US" dirty="0">
              <a:cs typeface="Times New Roman" panose="02020603050405020304" pitchFamily="18" charset="0"/>
            </a:endParaRPr>
          </a:p>
          <a:p>
            <a:pPr lvl="1"/>
            <a:r>
              <a:rPr lang="en-US" dirty="0">
                <a:cs typeface="Times New Roman" panose="02020603050405020304" pitchFamily="18" charset="0"/>
              </a:rPr>
              <a:t>William Hall, LCDBG Financial Analyst</a:t>
            </a:r>
          </a:p>
          <a:p>
            <a:pPr lvl="2"/>
            <a:r>
              <a:rPr lang="en-US" dirty="0">
                <a:cs typeface="Times New Roman" panose="02020603050405020304" pitchFamily="18" charset="0"/>
                <a:hlinkClick r:id="rId4"/>
              </a:rPr>
              <a:t>William.hall@la.gov</a:t>
            </a:r>
            <a:endParaRPr lang="en-US" dirty="0">
              <a:cs typeface="Times New Roman" panose="02020603050405020304" pitchFamily="18" charset="0"/>
            </a:endParaRPr>
          </a:p>
          <a:p>
            <a:pPr lvl="2"/>
            <a:r>
              <a:rPr lang="en-US" dirty="0">
                <a:cs typeface="Times New Roman" panose="02020603050405020304" pitchFamily="18" charset="0"/>
              </a:rPr>
              <a:t>(225) 219-3613</a:t>
            </a:r>
          </a:p>
          <a:p>
            <a:pPr marL="0" indent="0">
              <a:buNone/>
            </a:pPr>
            <a:endParaRPr lang="en-US" dirty="0"/>
          </a:p>
        </p:txBody>
      </p:sp>
    </p:spTree>
    <p:extLst>
      <p:ext uri="{BB962C8B-B14F-4D97-AF65-F5344CB8AC3E}">
        <p14:creationId xmlns:p14="http://schemas.microsoft.com/office/powerpoint/2010/main" val="1447272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Water Sector Program</a:t>
            </a:r>
          </a:p>
          <a:p>
            <a:pPr marL="0" indent="0">
              <a:buNone/>
            </a:pPr>
            <a:endParaRPr lang="en-US" dirty="0" smtClean="0"/>
          </a:p>
          <a:p>
            <a:pPr lvl="1"/>
            <a:r>
              <a:rPr lang="en-US" dirty="0" smtClean="0">
                <a:cs typeface="Times New Roman" panose="02020603050405020304" pitchFamily="18" charset="0"/>
              </a:rPr>
              <a:t>Traci Watts, OCD-LGA Director</a:t>
            </a:r>
            <a:endParaRPr lang="en-US" dirty="0">
              <a:cs typeface="Times New Roman" panose="02020603050405020304" pitchFamily="18" charset="0"/>
            </a:endParaRPr>
          </a:p>
          <a:p>
            <a:pPr lvl="2"/>
            <a:r>
              <a:rPr lang="en-US" dirty="0" smtClean="0">
                <a:cs typeface="Times New Roman" panose="02020603050405020304" pitchFamily="18" charset="0"/>
                <a:hlinkClick r:id="rId2"/>
              </a:rPr>
              <a:t>Traci.Watts@la.gov</a:t>
            </a:r>
            <a:r>
              <a:rPr lang="en-US" dirty="0" smtClean="0">
                <a:cs typeface="Times New Roman" panose="02020603050405020304" pitchFamily="18" charset="0"/>
              </a:rPr>
              <a:t> </a:t>
            </a:r>
            <a:endParaRPr lang="en-US" dirty="0">
              <a:cs typeface="Times New Roman" panose="02020603050405020304" pitchFamily="18" charset="0"/>
            </a:endParaRPr>
          </a:p>
          <a:p>
            <a:pPr lvl="2"/>
            <a:r>
              <a:rPr lang="en-US" dirty="0">
                <a:cs typeface="Times New Roman" panose="02020603050405020304" pitchFamily="18" charset="0"/>
              </a:rPr>
              <a:t>(225) </a:t>
            </a:r>
            <a:r>
              <a:rPr lang="en-US" dirty="0" smtClean="0">
                <a:cs typeface="Times New Roman" panose="02020603050405020304" pitchFamily="18" charset="0"/>
              </a:rPr>
              <a:t>342-0148</a:t>
            </a:r>
            <a:endParaRPr lang="en-US" dirty="0">
              <a:cs typeface="Times New Roman" panose="02020603050405020304" pitchFamily="18" charset="0"/>
            </a:endParaRPr>
          </a:p>
          <a:p>
            <a:pPr lvl="1"/>
            <a:endParaRPr lang="en-US" dirty="0">
              <a:cs typeface="Times New Roman" panose="02020603050405020304" pitchFamily="18" charset="0"/>
            </a:endParaRPr>
          </a:p>
          <a:p>
            <a:pPr lvl="1"/>
            <a:r>
              <a:rPr lang="en-US" dirty="0" smtClean="0">
                <a:cs typeface="Times New Roman" panose="02020603050405020304" pitchFamily="18" charset="0"/>
              </a:rPr>
              <a:t>Heather Paul, OCD-LGA Assistant Director</a:t>
            </a:r>
            <a:endParaRPr lang="en-US" dirty="0">
              <a:cs typeface="Times New Roman" panose="02020603050405020304" pitchFamily="18" charset="0"/>
            </a:endParaRPr>
          </a:p>
          <a:p>
            <a:pPr lvl="2"/>
            <a:r>
              <a:rPr lang="en-US" dirty="0" smtClean="0">
                <a:cs typeface="Times New Roman" panose="02020603050405020304" pitchFamily="18" charset="0"/>
                <a:hlinkClick r:id="rId3"/>
              </a:rPr>
              <a:t>Heather.Paul@la.gov</a:t>
            </a:r>
            <a:r>
              <a:rPr lang="en-US" dirty="0" smtClean="0">
                <a:cs typeface="Times New Roman" panose="02020603050405020304" pitchFamily="18" charset="0"/>
              </a:rPr>
              <a:t> </a:t>
            </a:r>
            <a:endParaRPr lang="en-US" dirty="0">
              <a:cs typeface="Times New Roman" panose="02020603050405020304" pitchFamily="18" charset="0"/>
            </a:endParaRPr>
          </a:p>
          <a:p>
            <a:pPr lvl="2"/>
            <a:r>
              <a:rPr lang="en-US" dirty="0">
                <a:cs typeface="Times New Roman" panose="02020603050405020304" pitchFamily="18" charset="0"/>
              </a:rPr>
              <a:t>(225) </a:t>
            </a:r>
            <a:r>
              <a:rPr lang="en-US" dirty="0" smtClean="0">
                <a:cs typeface="Times New Roman" panose="02020603050405020304" pitchFamily="18" charset="0"/>
              </a:rPr>
              <a:t>342-7418</a:t>
            </a:r>
            <a:endParaRPr lang="en-US" dirty="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3180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 Sector Program</a:t>
            </a:r>
            <a:endParaRPr lang="en-US" dirty="0"/>
          </a:p>
        </p:txBody>
      </p:sp>
      <p:sp>
        <p:nvSpPr>
          <p:cNvPr id="3" name="Content Placeholder 2"/>
          <p:cNvSpPr>
            <a:spLocks noGrp="1"/>
          </p:cNvSpPr>
          <p:nvPr>
            <p:ph idx="1"/>
          </p:nvPr>
        </p:nvSpPr>
        <p:spPr>
          <a:xfrm>
            <a:off x="1097280" y="2096654"/>
            <a:ext cx="10058400" cy="3772439"/>
          </a:xfrm>
        </p:spPr>
        <p:txBody>
          <a:bodyPr/>
          <a:lstStyle/>
          <a:p>
            <a:pPr marL="0" indent="0">
              <a:buNone/>
            </a:pPr>
            <a:r>
              <a:rPr lang="en-US" dirty="0" smtClean="0"/>
              <a:t>Eligible applicants</a:t>
            </a:r>
          </a:p>
          <a:p>
            <a:r>
              <a:rPr lang="en-US" dirty="0" smtClean="0"/>
              <a:t>Public </a:t>
            </a:r>
            <a:r>
              <a:rPr lang="en-US" dirty="0"/>
              <a:t>water system – System for the provision to the public of water for potable water purposes through pipes or other constructed conveyances, if such system has at least 15 service connections or regularly serves an average of at least 25 individuals daily at least 60 days out of the year (LAC 51:XII).</a:t>
            </a:r>
          </a:p>
          <a:p>
            <a:r>
              <a:rPr lang="en-US" dirty="0"/>
              <a:t>Community sewerage system – System which serves multiple connections and consists of a collection and/or pumping/transport system and treatment facility (LAC 51:XIII)</a:t>
            </a:r>
          </a:p>
          <a:p>
            <a:endParaRPr lang="en-US" dirty="0"/>
          </a:p>
        </p:txBody>
      </p:sp>
    </p:spTree>
    <p:extLst>
      <p:ext uri="{BB962C8B-B14F-4D97-AF65-F5344CB8AC3E}">
        <p14:creationId xmlns:p14="http://schemas.microsoft.com/office/powerpoint/2010/main" val="25055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 Sector Program</a:t>
            </a:r>
            <a:endParaRPr lang="en-US" dirty="0"/>
          </a:p>
        </p:txBody>
      </p:sp>
      <p:sp>
        <p:nvSpPr>
          <p:cNvPr id="3" name="Content Placeholder 2"/>
          <p:cNvSpPr>
            <a:spLocks noGrp="1"/>
          </p:cNvSpPr>
          <p:nvPr>
            <p:ph idx="1"/>
          </p:nvPr>
        </p:nvSpPr>
        <p:spPr>
          <a:xfrm>
            <a:off x="203199" y="1819564"/>
            <a:ext cx="11859491" cy="4387272"/>
          </a:xfrm>
        </p:spPr>
        <p:txBody>
          <a:bodyPr>
            <a:normAutofit lnSpcReduction="10000"/>
          </a:bodyPr>
          <a:lstStyle/>
          <a:p>
            <a:pPr marL="0" indent="0">
              <a:spcAft>
                <a:spcPts val="600"/>
              </a:spcAft>
              <a:buNone/>
            </a:pPr>
            <a:r>
              <a:rPr lang="en-US" dirty="0"/>
              <a:t>Eligible </a:t>
            </a:r>
            <a:r>
              <a:rPr lang="en-US" dirty="0" smtClean="0"/>
              <a:t>Activities - Guidance </a:t>
            </a:r>
            <a:r>
              <a:rPr lang="en-US" dirty="0"/>
              <a:t>has aligned the use of these funds with the wide range of types or categories of projects that would be eligible to receive financial assistance through the Environmental Protection Agency’s (EPA) Clean Water State Revolving Fund (CWSRF) or Drinking Water State Revolving Fund (DWSRF).  </a:t>
            </a:r>
          </a:p>
          <a:p>
            <a:r>
              <a:rPr lang="en-US" dirty="0"/>
              <a:t>The following are types of projects that are eligible under this program:</a:t>
            </a:r>
          </a:p>
          <a:p>
            <a:pPr lvl="1"/>
            <a:r>
              <a:rPr lang="en-US" dirty="0"/>
              <a:t>Improvements to enable systems to comply with drinking water regulations</a:t>
            </a:r>
          </a:p>
          <a:p>
            <a:pPr lvl="1"/>
            <a:r>
              <a:rPr lang="en-US" dirty="0"/>
              <a:t>Infrastructure capital improvements, including the installation and replacement of failing treatment and distribution systems</a:t>
            </a:r>
          </a:p>
          <a:p>
            <a:pPr lvl="1"/>
            <a:r>
              <a:rPr lang="en-US" dirty="0"/>
              <a:t>Consolidation of existing drinking water systems</a:t>
            </a:r>
          </a:p>
          <a:p>
            <a:pPr lvl="1"/>
            <a:r>
              <a:rPr lang="en-US" dirty="0"/>
              <a:t>Construct, improve, and repair wastewater treatment plants</a:t>
            </a:r>
          </a:p>
          <a:p>
            <a:pPr lvl="1"/>
            <a:r>
              <a:rPr lang="en-US" dirty="0"/>
              <a:t>Control non-point sources of pollution</a:t>
            </a:r>
          </a:p>
          <a:p>
            <a:pPr lvl="1"/>
            <a:r>
              <a:rPr lang="en-US" dirty="0"/>
              <a:t>Improve resilience of infrastructure to severe weather events</a:t>
            </a:r>
          </a:p>
          <a:p>
            <a:pPr lvl="1"/>
            <a:r>
              <a:rPr lang="en-US" dirty="0"/>
              <a:t>Create green infrastructure</a:t>
            </a:r>
          </a:p>
          <a:p>
            <a:pPr lvl="1"/>
            <a:r>
              <a:rPr lang="en-US" dirty="0"/>
              <a:t>Protect waterbodies from pollution</a:t>
            </a:r>
          </a:p>
          <a:p>
            <a:pPr lvl="1"/>
            <a:r>
              <a:rPr lang="en-US" dirty="0"/>
              <a:t>Storm water repairs and improvements</a:t>
            </a:r>
          </a:p>
          <a:p>
            <a:endParaRPr lang="en-US" dirty="0"/>
          </a:p>
        </p:txBody>
      </p:sp>
    </p:spTree>
    <p:extLst>
      <p:ext uri="{BB962C8B-B14F-4D97-AF65-F5344CB8AC3E}">
        <p14:creationId xmlns:p14="http://schemas.microsoft.com/office/powerpoint/2010/main" val="405806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 Sector Program</a:t>
            </a:r>
            <a:endParaRPr lang="en-US" dirty="0"/>
          </a:p>
        </p:txBody>
      </p:sp>
      <p:sp>
        <p:nvSpPr>
          <p:cNvPr id="3" name="Content Placeholder 2"/>
          <p:cNvSpPr>
            <a:spLocks noGrp="1"/>
          </p:cNvSpPr>
          <p:nvPr>
            <p:ph idx="1"/>
          </p:nvPr>
        </p:nvSpPr>
        <p:spPr/>
        <p:txBody>
          <a:bodyPr/>
          <a:lstStyle/>
          <a:p>
            <a:pPr marL="0" indent="0">
              <a:buNone/>
            </a:pPr>
            <a:r>
              <a:rPr lang="en-US" dirty="0"/>
              <a:t>Ineligible Activities</a:t>
            </a:r>
          </a:p>
          <a:p>
            <a:pPr lvl="1"/>
            <a:r>
              <a:rPr lang="en-US" dirty="0"/>
              <a:t>Development of new systems for new housing construction or developments</a:t>
            </a:r>
          </a:p>
          <a:p>
            <a:pPr lvl="1"/>
            <a:r>
              <a:rPr lang="en-US" dirty="0"/>
              <a:t>Improvements to eligible water/sewer systems owned by federal agencies</a:t>
            </a:r>
          </a:p>
          <a:p>
            <a:pPr lvl="1"/>
            <a:r>
              <a:rPr lang="en-US" dirty="0"/>
              <a:t>Improvements to eligible water/sewer systems to foster growth</a:t>
            </a:r>
          </a:p>
          <a:p>
            <a:pPr lvl="1"/>
            <a:r>
              <a:rPr lang="en-US" dirty="0"/>
              <a:t>Refinancing debt of eligible water/sewer systems</a:t>
            </a:r>
          </a:p>
          <a:p>
            <a:pPr marL="0" indent="0">
              <a:buNone/>
            </a:pPr>
            <a:endParaRPr lang="en-US" dirty="0"/>
          </a:p>
        </p:txBody>
      </p:sp>
    </p:spTree>
    <p:extLst>
      <p:ext uri="{BB962C8B-B14F-4D97-AF65-F5344CB8AC3E}">
        <p14:creationId xmlns:p14="http://schemas.microsoft.com/office/powerpoint/2010/main" val="2111686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 Sector Program</a:t>
            </a:r>
            <a:endParaRPr lang="en-US" dirty="0"/>
          </a:p>
        </p:txBody>
      </p:sp>
      <p:sp>
        <p:nvSpPr>
          <p:cNvPr id="3" name="Content Placeholder 2"/>
          <p:cNvSpPr>
            <a:spLocks noGrp="1"/>
          </p:cNvSpPr>
          <p:nvPr>
            <p:ph idx="1"/>
          </p:nvPr>
        </p:nvSpPr>
        <p:spPr/>
        <p:txBody>
          <a:bodyPr/>
          <a:lstStyle/>
          <a:p>
            <a:pPr marL="0" indent="0">
              <a:buNone/>
            </a:pPr>
            <a:r>
              <a:rPr lang="en-US" dirty="0" smtClean="0"/>
              <a:t>Scoring Criteria – Up to 115 points</a:t>
            </a:r>
          </a:p>
          <a:p>
            <a:pPr lvl="1"/>
            <a:r>
              <a:rPr lang="en-US" dirty="0" smtClean="0"/>
              <a:t>Project Severity and Needs – Up to 40 points</a:t>
            </a:r>
          </a:p>
          <a:p>
            <a:pPr lvl="1"/>
            <a:r>
              <a:rPr lang="en-US" dirty="0" smtClean="0"/>
              <a:t>Consolidation – Up to 20 points</a:t>
            </a:r>
          </a:p>
          <a:p>
            <a:pPr lvl="1"/>
            <a:r>
              <a:rPr lang="en-US" dirty="0" smtClean="0"/>
              <a:t>Resiliency – Up to 10 points</a:t>
            </a:r>
          </a:p>
          <a:p>
            <a:pPr lvl="1"/>
            <a:r>
              <a:rPr lang="en-US" dirty="0" smtClean="0"/>
              <a:t>Sustainability – Up to 15 points</a:t>
            </a:r>
          </a:p>
          <a:p>
            <a:pPr lvl="1"/>
            <a:r>
              <a:rPr lang="en-US" dirty="0" smtClean="0"/>
              <a:t>Ready to Proceed – Up to 15 points</a:t>
            </a:r>
          </a:p>
          <a:p>
            <a:pPr lvl="1"/>
            <a:r>
              <a:rPr lang="en-US" dirty="0" smtClean="0"/>
              <a:t>Increased Local Cost Share – up to 15 points</a:t>
            </a:r>
          </a:p>
          <a:p>
            <a:pPr marL="0" indent="0">
              <a:buNone/>
            </a:pPr>
            <a:endParaRPr lang="en-US" dirty="0" smtClean="0"/>
          </a:p>
          <a:p>
            <a:endParaRPr lang="en-US" dirty="0"/>
          </a:p>
        </p:txBody>
      </p:sp>
    </p:spTree>
    <p:extLst>
      <p:ext uri="{BB962C8B-B14F-4D97-AF65-F5344CB8AC3E}">
        <p14:creationId xmlns:p14="http://schemas.microsoft.com/office/powerpoint/2010/main" val="327566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181"/>
            <a:ext cx="10515600" cy="1231874"/>
          </a:xfrm>
        </p:spPr>
        <p:txBody>
          <a:bodyPr/>
          <a:lstStyle/>
          <a:p>
            <a:pPr algn="ctr"/>
            <a:r>
              <a:rPr lang="en-US" dirty="0" smtClean="0"/>
              <a:t>Water Sector Program</a:t>
            </a:r>
            <a:endParaRPr lang="en-US" dirty="0"/>
          </a:p>
        </p:txBody>
      </p:sp>
      <p:sp>
        <p:nvSpPr>
          <p:cNvPr id="3" name="Content Placeholder 2"/>
          <p:cNvSpPr>
            <a:spLocks noGrp="1"/>
          </p:cNvSpPr>
          <p:nvPr>
            <p:ph idx="1"/>
          </p:nvPr>
        </p:nvSpPr>
        <p:spPr>
          <a:xfrm>
            <a:off x="838200" y="1967345"/>
            <a:ext cx="10515600" cy="4239492"/>
          </a:xfrm>
        </p:spPr>
        <p:txBody>
          <a:bodyPr>
            <a:normAutofit fontScale="92500"/>
          </a:bodyPr>
          <a:lstStyle/>
          <a:p>
            <a:pPr marL="0" indent="0">
              <a:buNone/>
            </a:pPr>
            <a:r>
              <a:rPr lang="en-US" dirty="0" smtClean="0"/>
              <a:t>25% match requirement</a:t>
            </a:r>
          </a:p>
          <a:p>
            <a:pPr lvl="1"/>
            <a:r>
              <a:rPr lang="en-US" dirty="0" smtClean="0"/>
              <a:t>Based on the amount of the grant request</a:t>
            </a:r>
          </a:p>
          <a:p>
            <a:pPr lvl="1"/>
            <a:r>
              <a:rPr lang="en-US" dirty="0" smtClean="0"/>
              <a:t>Have the option to request a waiver of the match requirement and submit documentation to support the request</a:t>
            </a:r>
          </a:p>
          <a:p>
            <a:pPr lvl="1"/>
            <a:r>
              <a:rPr lang="en-US" dirty="0" smtClean="0"/>
              <a:t>Waiver request must be approved by the WSC and the JLCB</a:t>
            </a:r>
          </a:p>
          <a:p>
            <a:pPr marL="0" indent="0">
              <a:buNone/>
            </a:pPr>
            <a:endParaRPr lang="en-US" dirty="0"/>
          </a:p>
          <a:p>
            <a:pPr marL="0" indent="0">
              <a:buNone/>
            </a:pPr>
            <a:r>
              <a:rPr lang="en-US" dirty="0" smtClean="0"/>
              <a:t>$5M cap on projects per system</a:t>
            </a:r>
          </a:p>
          <a:p>
            <a:pPr lvl="1"/>
            <a:r>
              <a:rPr lang="en-US" dirty="0" smtClean="0"/>
              <a:t>Can request an exception to the cap</a:t>
            </a:r>
          </a:p>
          <a:p>
            <a:pPr lvl="1"/>
            <a:r>
              <a:rPr lang="en-US" dirty="0" smtClean="0"/>
              <a:t>Exception request must be approved by the WSC and the JLCB</a:t>
            </a:r>
          </a:p>
          <a:p>
            <a:pPr marL="0" indent="0">
              <a:buNone/>
            </a:pPr>
            <a:endParaRPr lang="en-US" dirty="0" smtClean="0"/>
          </a:p>
          <a:p>
            <a:pPr marL="0" indent="0">
              <a:buNone/>
            </a:pPr>
            <a:r>
              <a:rPr lang="en-US" dirty="0" smtClean="0"/>
              <a:t>Rate Study</a:t>
            </a:r>
          </a:p>
          <a:p>
            <a:pPr lvl="1"/>
            <a:r>
              <a:rPr lang="en-US" dirty="0" smtClean="0"/>
              <a:t>Grantees will be required to complete a rate study with an independent entity provided by DOA and take any needed actions</a:t>
            </a:r>
            <a:endParaRPr lang="en-US" dirty="0"/>
          </a:p>
          <a:p>
            <a:endParaRPr lang="en-US" dirty="0"/>
          </a:p>
        </p:txBody>
      </p:sp>
    </p:spTree>
    <p:extLst>
      <p:ext uri="{BB962C8B-B14F-4D97-AF65-F5344CB8AC3E}">
        <p14:creationId xmlns:p14="http://schemas.microsoft.com/office/powerpoint/2010/main" val="133106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 1 - $300 million allocated</a:t>
            </a:r>
            <a:endParaRPr lang="en-US" dirty="0"/>
          </a:p>
        </p:txBody>
      </p:sp>
      <p:sp>
        <p:nvSpPr>
          <p:cNvPr id="3" name="Content Placeholder 2"/>
          <p:cNvSpPr>
            <a:spLocks noGrp="1"/>
          </p:cNvSpPr>
          <p:nvPr>
            <p:ph idx="1"/>
          </p:nvPr>
        </p:nvSpPr>
        <p:spPr/>
        <p:txBody>
          <a:bodyPr/>
          <a:lstStyle/>
          <a:p>
            <a:r>
              <a:rPr lang="en-US" dirty="0" smtClean="0"/>
              <a:t>534 application were scored</a:t>
            </a:r>
          </a:p>
          <a:p>
            <a:r>
              <a:rPr lang="en-US" dirty="0" smtClean="0"/>
              <a:t>29 HB2 projects awarded in </a:t>
            </a:r>
            <a:r>
              <a:rPr lang="en-US" dirty="0" smtClean="0"/>
              <a:t>December </a:t>
            </a:r>
            <a:r>
              <a:rPr lang="en-US" dirty="0" smtClean="0"/>
              <a:t>2020</a:t>
            </a:r>
          </a:p>
          <a:p>
            <a:r>
              <a:rPr lang="en-US" dirty="0" smtClean="0"/>
              <a:t>87 WSP scored applications awarded in January, 2021</a:t>
            </a:r>
          </a:p>
          <a:p>
            <a:r>
              <a:rPr lang="en-US" dirty="0" smtClean="0"/>
              <a:t>Total amount of funding awarded - $297,522,611</a:t>
            </a:r>
            <a:endParaRPr lang="en-US" dirty="0"/>
          </a:p>
        </p:txBody>
      </p:sp>
    </p:spTree>
    <p:extLst>
      <p:ext uri="{BB962C8B-B14F-4D97-AF65-F5344CB8AC3E}">
        <p14:creationId xmlns:p14="http://schemas.microsoft.com/office/powerpoint/2010/main" val="70714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228161"/>
          </a:xfrm>
        </p:spPr>
        <p:txBody>
          <a:bodyPr/>
          <a:lstStyle/>
          <a:p>
            <a:pPr algn="ctr"/>
            <a:r>
              <a:rPr lang="en-US" dirty="0" smtClean="0"/>
              <a:t>Water Sector Program</a:t>
            </a:r>
            <a:endParaRPr lang="en-US" dirty="0"/>
          </a:p>
        </p:txBody>
      </p:sp>
      <p:sp>
        <p:nvSpPr>
          <p:cNvPr id="3" name="Content Placeholder 2"/>
          <p:cNvSpPr>
            <a:spLocks noGrp="1"/>
          </p:cNvSpPr>
          <p:nvPr>
            <p:ph idx="1"/>
          </p:nvPr>
        </p:nvSpPr>
        <p:spPr/>
        <p:txBody>
          <a:bodyPr/>
          <a:lstStyle/>
          <a:p>
            <a:pPr marL="0" indent="0">
              <a:buNone/>
            </a:pPr>
            <a:r>
              <a:rPr lang="en-US" dirty="0" smtClean="0"/>
              <a:t>If you applied in Round 1 and did not get funded:</a:t>
            </a:r>
          </a:p>
          <a:p>
            <a:pPr marL="0" indent="0">
              <a:buNone/>
            </a:pPr>
            <a:endParaRPr lang="en-US" dirty="0"/>
          </a:p>
          <a:p>
            <a:pPr lvl="1"/>
            <a:r>
              <a:rPr lang="en-US" dirty="0" smtClean="0"/>
              <a:t>Get feedback from the WSP cognizant agency on your Round 1 application scores.</a:t>
            </a:r>
          </a:p>
          <a:p>
            <a:pPr lvl="1"/>
            <a:r>
              <a:rPr lang="en-US" dirty="0" smtClean="0"/>
              <a:t>Make sure you are addressing the issues with your system that are under an administrative order.</a:t>
            </a:r>
          </a:p>
          <a:p>
            <a:pPr lvl="1"/>
            <a:r>
              <a:rPr lang="en-US" dirty="0" smtClean="0"/>
              <a:t>Include all relevant documents in the online portal with your application.</a:t>
            </a:r>
          </a:p>
          <a:p>
            <a:pPr marL="0" indent="0">
              <a:buNone/>
            </a:pPr>
            <a:endParaRPr lang="en-US" dirty="0"/>
          </a:p>
        </p:txBody>
      </p:sp>
    </p:spTree>
    <p:extLst>
      <p:ext uri="{BB962C8B-B14F-4D97-AF65-F5344CB8AC3E}">
        <p14:creationId xmlns:p14="http://schemas.microsoft.com/office/powerpoint/2010/main" val="6247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3529"/>
          </a:xfrm>
        </p:spPr>
        <p:txBody>
          <a:bodyPr/>
          <a:lstStyle/>
          <a:p>
            <a:pPr algn="ctr"/>
            <a:r>
              <a:rPr lang="en-US" dirty="0" smtClean="0"/>
              <a:t>Water Sector Program</a:t>
            </a:r>
            <a:endParaRPr lang="en-US" dirty="0"/>
          </a:p>
        </p:txBody>
      </p:sp>
      <p:sp>
        <p:nvSpPr>
          <p:cNvPr id="3" name="Content Placeholder 2"/>
          <p:cNvSpPr>
            <a:spLocks noGrp="1"/>
          </p:cNvSpPr>
          <p:nvPr>
            <p:ph idx="1"/>
          </p:nvPr>
        </p:nvSpPr>
        <p:spPr>
          <a:xfrm>
            <a:off x="838200" y="2147777"/>
            <a:ext cx="10790382" cy="4529470"/>
          </a:xfrm>
        </p:spPr>
        <p:txBody>
          <a:bodyPr/>
          <a:lstStyle/>
          <a:p>
            <a:pPr marL="0" indent="0">
              <a:buNone/>
            </a:pPr>
            <a:r>
              <a:rPr lang="en-US" dirty="0" smtClean="0"/>
              <a:t>Round 2</a:t>
            </a:r>
          </a:p>
          <a:p>
            <a:pPr lvl="1"/>
            <a:r>
              <a:rPr lang="en-US" dirty="0" smtClean="0"/>
              <a:t>Do not have an amount allocated as of yet</a:t>
            </a:r>
          </a:p>
          <a:p>
            <a:pPr lvl="1"/>
            <a:r>
              <a:rPr lang="en-US" dirty="0" smtClean="0"/>
              <a:t>Governor Edwards requested $556M be allocated to this program</a:t>
            </a:r>
          </a:p>
          <a:p>
            <a:pPr lvl="1"/>
            <a:r>
              <a:rPr lang="en-US" dirty="0" smtClean="0"/>
              <a:t>Do not have dates for application submittal as of yet</a:t>
            </a:r>
          </a:p>
          <a:p>
            <a:pPr lvl="1"/>
            <a:r>
              <a:rPr lang="en-US" dirty="0" smtClean="0"/>
              <a:t>Do not have revised guidelines as of yet</a:t>
            </a:r>
          </a:p>
          <a:p>
            <a:pPr lvl="1"/>
            <a:r>
              <a:rPr lang="en-US" dirty="0" smtClean="0"/>
              <a:t>If you anticipate applying in Round 2 and want to use federal funds to pay for professional services, start your procurement now.</a:t>
            </a:r>
          </a:p>
          <a:p>
            <a:pPr lvl="1"/>
            <a:r>
              <a:rPr lang="en-US" dirty="0" smtClean="0"/>
              <a:t>Plan for the basic scoring categories that were in place for Round 1</a:t>
            </a:r>
          </a:p>
          <a:p>
            <a:pPr marL="201168" lvl="1" indent="0">
              <a:buNone/>
            </a:pPr>
            <a:endParaRPr lang="en-US" dirty="0" smtClean="0"/>
          </a:p>
          <a:p>
            <a:pPr marL="0" indent="0">
              <a:buNone/>
            </a:pPr>
            <a:endParaRPr lang="en-US" dirty="0"/>
          </a:p>
        </p:txBody>
      </p:sp>
    </p:spTree>
    <p:extLst>
      <p:ext uri="{BB962C8B-B14F-4D97-AF65-F5344CB8AC3E}">
        <p14:creationId xmlns:p14="http://schemas.microsoft.com/office/powerpoint/2010/main" val="12042753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80</TotalTime>
  <Words>1339</Words>
  <Application>Microsoft Office PowerPoint</Application>
  <PresentationFormat>Widescreen</PresentationFormat>
  <Paragraphs>136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Times New Roman</vt:lpstr>
      <vt:lpstr>Retrospect</vt:lpstr>
      <vt:lpstr>Water Sector Program Office of Community Development – Local Government Assistance</vt:lpstr>
      <vt:lpstr>Water Sector Program</vt:lpstr>
      <vt:lpstr>Water Sector Program</vt:lpstr>
      <vt:lpstr>Water Sector Program</vt:lpstr>
      <vt:lpstr>Water Sector Program</vt:lpstr>
      <vt:lpstr>Water Sector Program</vt:lpstr>
      <vt:lpstr>Round 1 - $300 million allocated</vt:lpstr>
      <vt:lpstr>Water Sector Program</vt:lpstr>
      <vt:lpstr>Water Sector Program</vt:lpstr>
      <vt:lpstr>Federal Procurement Requirements</vt:lpstr>
      <vt:lpstr>Federal Procurement Requirements</vt:lpstr>
      <vt:lpstr>Basics</vt:lpstr>
      <vt:lpstr>Basics-The Solicitation</vt:lpstr>
      <vt:lpstr>Procurement 101</vt:lpstr>
      <vt:lpstr>Federal Regulations</vt:lpstr>
      <vt:lpstr>Federal Regulations</vt:lpstr>
      <vt:lpstr>Procurement Webinar</vt:lpstr>
      <vt:lpstr>Contact Information</vt:lpstr>
      <vt:lpstr>Contact Information</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Kristie Galy</dc:creator>
  <cp:lastModifiedBy>Traci Watts</cp:lastModifiedBy>
  <cp:revision>7</cp:revision>
  <dcterms:created xsi:type="dcterms:W3CDTF">2022-03-22T13:41:56Z</dcterms:created>
  <dcterms:modified xsi:type="dcterms:W3CDTF">2022-03-23T01:25:23Z</dcterms:modified>
</cp:coreProperties>
</file>